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2" r:id="rId4"/>
    <p:sldMasterId id="2147483714" r:id="rId5"/>
  </p:sldMasterIdLst>
  <p:notesMasterIdLst>
    <p:notesMasterId r:id="rId43"/>
  </p:notesMasterIdLst>
  <p:handoutMasterIdLst>
    <p:handoutMasterId r:id="rId44"/>
  </p:handoutMasterIdLst>
  <p:sldIdLst>
    <p:sldId id="256" r:id="rId6"/>
    <p:sldId id="838" r:id="rId7"/>
    <p:sldId id="819" r:id="rId8"/>
    <p:sldId id="820" r:id="rId9"/>
    <p:sldId id="821" r:id="rId10"/>
    <p:sldId id="822" r:id="rId11"/>
    <p:sldId id="823" r:id="rId12"/>
    <p:sldId id="824" r:id="rId13"/>
    <p:sldId id="825" r:id="rId14"/>
    <p:sldId id="826" r:id="rId15"/>
    <p:sldId id="684" r:id="rId16"/>
    <p:sldId id="687" r:id="rId17"/>
    <p:sldId id="685" r:id="rId18"/>
    <p:sldId id="688" r:id="rId19"/>
    <p:sldId id="689" r:id="rId20"/>
    <p:sldId id="690" r:id="rId21"/>
    <p:sldId id="691" r:id="rId22"/>
    <p:sldId id="692" r:id="rId23"/>
    <p:sldId id="695" r:id="rId24"/>
    <p:sldId id="694" r:id="rId25"/>
    <p:sldId id="693" r:id="rId26"/>
    <p:sldId id="746" r:id="rId27"/>
    <p:sldId id="771" r:id="rId28"/>
    <p:sldId id="774" r:id="rId29"/>
    <p:sldId id="775" r:id="rId30"/>
    <p:sldId id="777" r:id="rId31"/>
    <p:sldId id="778" r:id="rId32"/>
    <p:sldId id="776" r:id="rId33"/>
    <p:sldId id="779" r:id="rId34"/>
    <p:sldId id="780" r:id="rId35"/>
    <p:sldId id="783" r:id="rId36"/>
    <p:sldId id="784" r:id="rId37"/>
    <p:sldId id="785" r:id="rId38"/>
    <p:sldId id="786" r:id="rId39"/>
    <p:sldId id="787" r:id="rId40"/>
    <p:sldId id="788" r:id="rId41"/>
    <p:sldId id="602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F19B20F-8921-4AA8-86BB-4DFA64E70FB6}">
          <p14:sldIdLst>
            <p14:sldId id="256"/>
            <p14:sldId id="838"/>
            <p14:sldId id="819"/>
            <p14:sldId id="820"/>
            <p14:sldId id="821"/>
            <p14:sldId id="822"/>
            <p14:sldId id="823"/>
            <p14:sldId id="824"/>
            <p14:sldId id="825"/>
            <p14:sldId id="826"/>
            <p14:sldId id="684"/>
            <p14:sldId id="687"/>
            <p14:sldId id="685"/>
            <p14:sldId id="688"/>
            <p14:sldId id="689"/>
            <p14:sldId id="690"/>
            <p14:sldId id="691"/>
            <p14:sldId id="692"/>
            <p14:sldId id="695"/>
            <p14:sldId id="694"/>
            <p14:sldId id="693"/>
            <p14:sldId id="746"/>
            <p14:sldId id="771"/>
            <p14:sldId id="774"/>
            <p14:sldId id="775"/>
            <p14:sldId id="777"/>
            <p14:sldId id="778"/>
            <p14:sldId id="776"/>
            <p14:sldId id="779"/>
            <p14:sldId id="780"/>
            <p14:sldId id="783"/>
            <p14:sldId id="784"/>
            <p14:sldId id="785"/>
            <p14:sldId id="786"/>
            <p14:sldId id="787"/>
            <p14:sldId id="788"/>
            <p14:sldId id="602"/>
          </p14:sldIdLst>
        </p14:section>
      </p14:sectionLst>
    </p:ex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eter Green" initials="PG" lastIdx="8" clrIdx="0">
    <p:extLst>
      <p:ext uri="{19B8F6BF-5375-455C-9EA6-DF929625EA0E}">
        <p15:presenceInfo xmlns:p15="http://schemas.microsoft.com/office/powerpoint/2012/main" xmlns="" userId="84a8dbd73bad176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F9"/>
    <a:srgbClr val="003300"/>
    <a:srgbClr val="A07111"/>
    <a:srgbClr val="B18A38"/>
    <a:srgbClr val="1F2B7D"/>
    <a:srgbClr val="002060"/>
    <a:srgbClr val="191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0" autoAdjust="0"/>
    <p:restoredTop sz="94250" autoAdjust="0"/>
  </p:normalViewPr>
  <p:slideViewPr>
    <p:cSldViewPr snapToGrid="0">
      <p:cViewPr>
        <p:scale>
          <a:sx n="78" d="100"/>
          <a:sy n="78" d="100"/>
        </p:scale>
        <p:origin x="-102" y="-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5" d="100"/>
          <a:sy n="55" d="100"/>
        </p:scale>
        <p:origin x="2604" y="2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viewProps" Target="viewProp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commentAuthors" Target="commentAuthor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notesMaster" Target="notesMasters/notesMaster1.xml"/><Relationship Id="rId48" Type="http://schemas.openxmlformats.org/officeDocument/2006/relationships/theme" Target="theme/theme1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presProps" Target="presProps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AFB33F-63CF-4B72-90C0-4D55C6729EDA}" type="datetimeFigureOut">
              <a:rPr lang="en-GB" smtClean="0"/>
              <a:t>26/05/2021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0DFF81-C815-4067-A30E-55F30CAE72F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064491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FEB5CD-065B-4433-9B81-D7D3B9DAA944}" type="datetimeFigureOut">
              <a:rPr lang="en-GB" smtClean="0"/>
              <a:t>26/05/2021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C14DAE-89E5-438C-B298-CCD8B2A436B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4602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F0DFA0-81CF-B642-B0A1-F7681E2A223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404028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405BC-3678-4E71-BE7E-CBB904C57919}" type="datetime1">
              <a:rPr lang="en-GB" smtClean="0"/>
              <a:t>26/05/2021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GREEN, DIEGO ECHEVERRIA and SARINI JAYASINGHE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24876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61D51-4869-4F02-8CA2-B2CB1852F280}" type="datetime1">
              <a:rPr lang="en-GB" smtClean="0"/>
              <a:t>26/05/2021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GREEN, DIEGO ECHEVERRIA and SARINI JAYASINGHE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49383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88EED-2596-4817-B3A5-7D72FF7F4AC7}" type="datetime1">
              <a:rPr lang="en-GB" smtClean="0"/>
              <a:t>26/05/2021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GREEN, DIEGO ECHEVERRIA and SARINI JAYASINGHE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25602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1F108-92BF-493E-B9A9-7CA49BE5AB42}" type="datetime1">
              <a:rPr lang="en-GB" smtClean="0"/>
              <a:t>26/05/2021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GREEN, DIEGO ECHEVERRIA and SARINI JAYASINGHE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30507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2ABD6-FD9B-4B70-8AF2-7A3BD55FAE6A}" type="datetime1">
              <a:rPr lang="en-GB" smtClean="0"/>
              <a:t>26/05/2021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GREEN, DIEGO ECHEVERRIA and SARINI JAYASINGHE 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‹#›</a:t>
            </a:fld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6278883"/>
            <a:ext cx="1742951" cy="442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17802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A9F06-4582-48D5-96DC-EB766029E31C}" type="datetime1">
              <a:rPr lang="en-GB" smtClean="0"/>
              <a:t>26/05/2021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GREEN, DIEGO ECHEVERRIA and SARINI JAYASINGHE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031349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80BDD-B4C4-4F20-B3F3-2C26F980FA2E}" type="datetime1">
              <a:rPr lang="en-GB" smtClean="0"/>
              <a:t>26/05/2021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GREEN, DIEGO ECHEVERRIA and SARINI JAYASINGHE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08736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78BBC-C30A-49B5-AF75-32E5347ADEC8}" type="datetime1">
              <a:rPr lang="en-GB" smtClean="0"/>
              <a:t>26/05/2021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GREEN, DIEGO ECHEVERRIA and SARINI JAYASINGHE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60091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A2AE06-27F7-44D2-A0FC-5AB7908FB410}" type="datetime1">
              <a:rPr lang="en-GB" smtClean="0"/>
              <a:t>26/05/2021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GREEN, DIEGO ECHEVERRIA and SARINI JAYASINGHE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403698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4A162-9D88-4613-8724-8CE1C00005DC}" type="datetime1">
              <a:rPr lang="en-GB" smtClean="0"/>
              <a:t>26/05/2021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GREEN, DIEGO ECHEVERRIA and SARINI JAYASINGHE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842088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3B9DA-8EAA-42B4-A8AE-F24BED350CAD}" type="datetime1">
              <a:rPr lang="en-GB" smtClean="0"/>
              <a:t>26/05/2021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GREEN, DIEGO ECHEVERRIA and SARINI JAYASINGHE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66685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7B136C-EB7E-42E0-BBBA-5032E7750C2E}" type="datetime1">
              <a:rPr lang="en-GB" smtClean="0"/>
              <a:t>26/05/2021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GREEN, DIEGO ECHEVERRIA and SARINI JAYASINGHE 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‹#›</a:t>
            </a:fld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6278883"/>
            <a:ext cx="1742951" cy="442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05701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22EF2E-7B4E-476D-995B-2B05CC625CAE}" type="datetime1">
              <a:rPr lang="en-GB" smtClean="0"/>
              <a:t>26/05/2021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GREEN, DIEGO ECHEVERRIA and SARINI JAYASINGHE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208797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F45AF-315C-4B30-9234-937045A2E0E1}" type="datetime1">
              <a:rPr lang="en-GB" smtClean="0"/>
              <a:t>26/05/2021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GREEN, DIEGO ECHEVERRIA and SARINI JAYASINGHE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499886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04762-B141-44A5-9FD5-7F40F96ECDCC}" type="datetime1">
              <a:rPr lang="en-GB" smtClean="0"/>
              <a:t>26/05/2021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GREEN, DIEGO ECHEVERRIA and SARINI JAYASINGHE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41794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0AA22-9BF3-43D9-AEFF-2005AA2A7E40}" type="datetime1">
              <a:rPr lang="en-GB" smtClean="0"/>
              <a:t>26/05/2021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GREEN, DIEGO ECHEVERRIA and SARINI JAYASINGHE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13458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73597-CDB1-4B3A-A5C9-D80A7D132F89}" type="datetime1">
              <a:rPr lang="en-GB" smtClean="0"/>
              <a:t>26/05/2021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GREEN, DIEGO ECHEVERRIA and SARINI JAYASINGHE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32004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4985D-36A0-4389-B5C9-24A0BB59A2C0}" type="datetime1">
              <a:rPr lang="en-GB" smtClean="0"/>
              <a:t>26/05/2021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GREEN, DIEGO ECHEVERRIA and SARINI JAYASINGHE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97414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34D389-030C-4EF5-85F8-68B3C1072924}" type="datetime1">
              <a:rPr lang="en-GB" smtClean="0"/>
              <a:t>26/05/2021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GREEN, DIEGO ECHEVERRIA and SARINI JAYASINGHE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00260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AE3C8F-00EB-4A12-B3B1-B06A74E85F25}" type="datetime1">
              <a:rPr lang="en-GB" smtClean="0"/>
              <a:t>26/05/2021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GREEN, DIEGO ECHEVERRIA and SARINI JAYASINGHE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19681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B9A6F-73EC-4887-8EA8-E6788CAB1DF4}" type="datetime1">
              <a:rPr lang="en-GB" smtClean="0"/>
              <a:t>26/05/2021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GREEN, DIEGO ECHEVERRIA and SARINI JAYASINGHE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44050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6E600-F7BB-467C-A83B-C76B86988EFA}" type="datetime1">
              <a:rPr lang="en-GB" smtClean="0"/>
              <a:t>26/05/2021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GREEN, DIEGO ECHEVERRIA and SARINI JAYASINGHE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1590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83243A-EDD3-4561-B5FA-AA3A5A944F36}" type="datetime1">
              <a:rPr lang="en-GB" smtClean="0"/>
              <a:t>26/05/2021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/>
              <a:t>PETER L. GREEN, DIEGO ECHEVERRIA and SARINI JAYASINGHE 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128F8F-2851-4536-A9C7-72A8F35850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5795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EFE736-A140-4E41-A45D-A60AF21E3984}" type="datetime1">
              <a:rPr lang="en-GB" smtClean="0"/>
              <a:t>26/05/2021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/>
              <a:t>PETER L. GREEN, DIEGO ECHEVERRIA and SARINI JAYASINGHE 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128F8F-2851-4536-A9C7-72A8F35850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89255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71808" y="534970"/>
            <a:ext cx="6333584" cy="2894030"/>
          </a:xfrm>
        </p:spPr>
        <p:txBody>
          <a:bodyPr>
            <a:noAutofit/>
          </a:bodyPr>
          <a:lstStyle/>
          <a:p>
            <a:pPr algn="l"/>
            <a:r>
              <a:rPr lang="en-US" sz="4400" dirty="0">
                <a:solidFill>
                  <a:schemeClr val="bg1"/>
                </a:solidFill>
              </a:rPr>
              <a:t>NSG Pilkington – University of Liverpool Machine Learning Project: </a:t>
            </a:r>
            <a:br>
              <a:rPr lang="en-US" sz="4400" dirty="0">
                <a:solidFill>
                  <a:schemeClr val="bg1"/>
                </a:solidFill>
              </a:rPr>
            </a:br>
            <a:r>
              <a:rPr lang="en-US" sz="4400" dirty="0">
                <a:solidFill>
                  <a:schemeClr val="bg1"/>
                </a:solidFill>
              </a:rPr>
              <a:t>27/05/2021</a:t>
            </a:r>
            <a:endParaRPr lang="en-GB" sz="4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758260" y="3974265"/>
            <a:ext cx="3051142" cy="2331685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just"/>
            <a:r>
              <a:rPr lang="en-US" altLang="en-U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Dr. Peter Green</a:t>
            </a:r>
          </a:p>
          <a:p>
            <a:pPr algn="just"/>
            <a:r>
              <a:rPr lang="en-US" altLang="en-US" sz="1800" dirty="0">
                <a:solidFill>
                  <a:schemeClr val="bg1"/>
                </a:solidFill>
                <a:latin typeface="Arial"/>
                <a:cs typeface="Arial"/>
              </a:rPr>
              <a:t>Diego Echeverria</a:t>
            </a:r>
            <a:endParaRPr lang="en-US" altLang="en-US" sz="1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US" altLang="en-US" sz="1800" dirty="0">
                <a:solidFill>
                  <a:schemeClr val="bg1"/>
                </a:solidFill>
                <a:latin typeface="Arial"/>
                <a:cs typeface="Arial"/>
              </a:rPr>
              <a:t>Sarini Jayasinghe</a:t>
            </a:r>
          </a:p>
          <a:p>
            <a:pPr algn="just"/>
            <a:endParaRPr lang="en-US" altLang="en-US" sz="1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US" altLang="en-U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Risk Institute,</a:t>
            </a:r>
          </a:p>
          <a:p>
            <a:pPr algn="just"/>
            <a:r>
              <a:rPr lang="en-US" altLang="en-U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School of Engineering</a:t>
            </a:r>
          </a:p>
        </p:txBody>
      </p:sp>
      <p:sp>
        <p:nvSpPr>
          <p:cNvPr id="6" name="Rectangle 5"/>
          <p:cNvSpPr/>
          <p:nvPr/>
        </p:nvSpPr>
        <p:spPr>
          <a:xfrm>
            <a:off x="664877" y="1056950"/>
            <a:ext cx="89267" cy="16014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802" y="4737970"/>
            <a:ext cx="4503161" cy="1838324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PETER L. GREEN, DIEGO ECHEVERRIA and SARINI JAYASINGHE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65228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8128F8F-2851-4536-A9C7-72A8F35850F7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962330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PETER L. GREEN, DIEGO ECHEVERRIA and SARINI JAYASINGHE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10</a:t>
            </a:fld>
            <a:endParaRPr lang="en-GB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xmlns="" id="{845CA1BE-F3F6-4B05-883D-DA8E2BDE6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9862"/>
            <a:ext cx="10515600" cy="353965"/>
          </a:xfrm>
        </p:spPr>
        <p:txBody>
          <a:bodyPr>
            <a:normAutofit fontScale="90000"/>
          </a:bodyPr>
          <a:lstStyle/>
          <a:p>
            <a:r>
              <a:rPr lang="en-US" sz="3400" b="1" dirty="0">
                <a:solidFill>
                  <a:srgbClr val="B18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Training Data Selection</a:t>
            </a:r>
            <a:endParaRPr lang="en-GB" sz="3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0AA7D536-F06C-4562-8603-C574C9BECE86}"/>
              </a:ext>
            </a:extLst>
          </p:cNvPr>
          <p:cNvSpPr txBox="1"/>
          <p:nvPr/>
        </p:nvSpPr>
        <p:spPr>
          <a:xfrm>
            <a:off x="629920" y="1092200"/>
            <a:ext cx="1075944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Conclusions and Next Steps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Much less training data than before but, in general, we are able to get better performance (particularly from the ANN).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This lends weight to the hypothesis that a nonlinear model can work well over this region, so long as the training data covers the ‘state space’ (i.e. the PCA plot).</a:t>
            </a:r>
          </a:p>
          <a:p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Obvious next steps: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Input selection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Tune time lags</a:t>
            </a:r>
          </a:p>
          <a:p>
            <a:pPr lvl="1"/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We can also try fitting a Gaussian Process (GP) to the same data (giving a third option!)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The GP should be able to outperform the ANN. It also: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Performs uncertainty quantification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Should ‘easily’ allow us to perform input selection (</a:t>
            </a:r>
            <a:r>
              <a:rPr lang="en-GB" dirty="0">
                <a:solidFill>
                  <a:srgbClr val="FF0000"/>
                </a:solidFill>
              </a:rPr>
              <a:t>If we don’t have memory issues! We don’t know yet…</a:t>
            </a:r>
            <a:r>
              <a:rPr lang="en-GB" dirty="0"/>
              <a:t>)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Renaming inputs according to Matt’s email – will be prioritised next week. </a:t>
            </a:r>
          </a:p>
        </p:txBody>
      </p:sp>
    </p:spTree>
    <p:extLst>
      <p:ext uri="{BB962C8B-B14F-4D97-AF65-F5344CB8AC3E}">
        <p14:creationId xmlns:p14="http://schemas.microsoft.com/office/powerpoint/2010/main" val="4534227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PETER L. GREEN, DIEGO ECHEVERRIA and SARINI JAYASINGHE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11</a:t>
            </a:fld>
            <a:endParaRPr lang="en-GB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xmlns="" id="{845CA1BE-F3F6-4B05-883D-DA8E2BDE6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53965"/>
          </a:xfrm>
        </p:spPr>
        <p:txBody>
          <a:bodyPr>
            <a:normAutofit fontScale="90000"/>
          </a:bodyPr>
          <a:lstStyle/>
          <a:p>
            <a:r>
              <a:rPr lang="en-US" altLang="en-US" sz="3400" b="1" dirty="0">
                <a:solidFill>
                  <a:srgbClr val="B18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Clustering by product type</a:t>
            </a:r>
          </a:p>
        </p:txBody>
      </p:sp>
      <p:sp>
        <p:nvSpPr>
          <p:cNvPr id="2" name="Rectangle 1"/>
          <p:cNvSpPr/>
          <p:nvPr/>
        </p:nvSpPr>
        <p:spPr>
          <a:xfrm>
            <a:off x="1701800" y="2108200"/>
            <a:ext cx="927100" cy="2159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Rectangle 28"/>
          <p:cNvSpPr/>
          <p:nvPr/>
        </p:nvSpPr>
        <p:spPr>
          <a:xfrm>
            <a:off x="9423400" y="1079501"/>
            <a:ext cx="1346200" cy="34036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72" y="1968500"/>
            <a:ext cx="8033071" cy="4379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8" t="10834" r="8126"/>
          <a:stretch/>
        </p:blipFill>
        <p:spPr bwMode="auto">
          <a:xfrm>
            <a:off x="5842000" y="857251"/>
            <a:ext cx="5359400" cy="4076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041400" y="1079501"/>
            <a:ext cx="459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PCA plot drawn for reduced input set without combined signals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492814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PETER L. GREEN, DIEGO ECHEVERRIA and SARINI JAYASINGHE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12</a:t>
            </a:fld>
            <a:endParaRPr lang="en-GB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xmlns="" id="{845CA1BE-F3F6-4B05-883D-DA8E2BDE6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53965"/>
          </a:xfrm>
        </p:spPr>
        <p:txBody>
          <a:bodyPr>
            <a:normAutofit fontScale="90000"/>
          </a:bodyPr>
          <a:lstStyle/>
          <a:p>
            <a:r>
              <a:rPr lang="en-US" altLang="en-US" sz="3400" b="1" dirty="0">
                <a:solidFill>
                  <a:srgbClr val="B18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Clustering by product type</a:t>
            </a:r>
          </a:p>
        </p:txBody>
      </p:sp>
      <p:sp>
        <p:nvSpPr>
          <p:cNvPr id="2" name="Rectangle 1"/>
          <p:cNvSpPr/>
          <p:nvPr/>
        </p:nvSpPr>
        <p:spPr>
          <a:xfrm>
            <a:off x="1701800" y="2108200"/>
            <a:ext cx="927100" cy="2159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72" y="1968500"/>
            <a:ext cx="8033071" cy="4379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56" r="8125"/>
          <a:stretch/>
        </p:blipFill>
        <p:spPr bwMode="auto">
          <a:xfrm>
            <a:off x="5358493" y="889000"/>
            <a:ext cx="5600700" cy="4089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1041400" y="1079501"/>
            <a:ext cx="459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PCA plot drawn for reduced input set with combined signals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602382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PETER L. GREEN, DIEGO ECHEVERRIA and SARINI JAYASINGHE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13</a:t>
            </a:fld>
            <a:endParaRPr lang="en-GB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xmlns="" id="{845CA1BE-F3F6-4B05-883D-DA8E2BDE6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53965"/>
          </a:xfrm>
        </p:spPr>
        <p:txBody>
          <a:bodyPr>
            <a:normAutofit fontScale="90000"/>
          </a:bodyPr>
          <a:lstStyle/>
          <a:p>
            <a:r>
              <a:rPr lang="en-US" altLang="en-US" sz="3400" b="1" dirty="0">
                <a:solidFill>
                  <a:srgbClr val="B18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Clustering by product type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36" r="8301" b="9973"/>
          <a:stretch/>
        </p:blipFill>
        <p:spPr bwMode="auto">
          <a:xfrm>
            <a:off x="3406650" y="2590799"/>
            <a:ext cx="8137650" cy="38608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450" y="984250"/>
            <a:ext cx="4895850" cy="20955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5" name="Straight Arrow Connector 14"/>
          <p:cNvCxnSpPr>
            <a:stCxn id="8" idx="1"/>
          </p:cNvCxnSpPr>
          <p:nvPr/>
        </p:nvCxnSpPr>
        <p:spPr>
          <a:xfrm flipH="1">
            <a:off x="6172200" y="3471736"/>
            <a:ext cx="1149350" cy="1570164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>
            <a:stCxn id="8" idx="1"/>
          </p:cNvCxnSpPr>
          <p:nvPr/>
        </p:nvCxnSpPr>
        <p:spPr>
          <a:xfrm flipH="1">
            <a:off x="6172200" y="3471736"/>
            <a:ext cx="1149350" cy="1138364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7321550" y="3148570"/>
            <a:ext cx="2000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 products within few minutes</a:t>
            </a:r>
            <a:endParaRPr lang="en-GB" dirty="0"/>
          </a:p>
        </p:txBody>
      </p:sp>
      <p:graphicFrame>
        <p:nvGraphicFramePr>
          <p:cNvPr id="22" name="Table 21"/>
          <p:cNvGraphicFramePr>
            <a:graphicFrameLocks noGrp="1"/>
          </p:cNvGraphicFramePr>
          <p:nvPr/>
        </p:nvGraphicFramePr>
        <p:xfrm>
          <a:off x="1187450" y="3829050"/>
          <a:ext cx="2900425" cy="156210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20851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69191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035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1" u="none" strike="noStrike" dirty="0">
                          <a:effectLst/>
                        </a:rPr>
                        <a:t>BodyTint</a:t>
                      </a:r>
                      <a:endParaRPr lang="en-GB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1" u="none" strike="noStrike" dirty="0">
                          <a:effectLst/>
                        </a:rPr>
                        <a:t>LocalDescription</a:t>
                      </a:r>
                      <a:endParaRPr lang="en-GB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6035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effectLst/>
                        </a:rPr>
                        <a:t>Clear = 0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 dirty="0">
                          <a:effectLst/>
                        </a:rPr>
                        <a:t>None = 0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6035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effectLst/>
                        </a:rPr>
                        <a:t>White = 1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 dirty="0">
                          <a:effectLst/>
                        </a:rPr>
                        <a:t>Energy Advantage = 1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6035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effectLst/>
                        </a:rPr>
                        <a:t>OW = 2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 dirty="0">
                          <a:effectLst/>
                        </a:rPr>
                        <a:t>Activ = 2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6035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effectLst/>
                        </a:rPr>
                        <a:t>ArcticBlue = 3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effectLst/>
                        </a:rPr>
                        <a:t> 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6035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effectLst/>
                        </a:rPr>
                        <a:t>1 (E) = 4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 dirty="0">
                          <a:effectLst/>
                        </a:rPr>
                        <a:t> 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27" name="Rectangle 26"/>
          <p:cNvSpPr/>
          <p:nvPr/>
        </p:nvSpPr>
        <p:spPr>
          <a:xfrm>
            <a:off x="10375900" y="4445000"/>
            <a:ext cx="990600" cy="1651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9" name="Straight Arrow Connector 28"/>
          <p:cNvCxnSpPr/>
          <p:nvPr/>
        </p:nvCxnSpPr>
        <p:spPr>
          <a:xfrm flipV="1">
            <a:off x="10439400" y="2159000"/>
            <a:ext cx="0" cy="22860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7321550" y="1532403"/>
            <a:ext cx="4699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Product: `BodyTint’ `LocalDescription’ `Thickness’ `PlannedRibbonWidth’</a:t>
            </a:r>
            <a:endParaRPr lang="en-GB" dirty="0"/>
          </a:p>
        </p:txBody>
      </p:sp>
      <p:sp>
        <p:nvSpPr>
          <p:cNvPr id="34" name="Rectangle 33"/>
          <p:cNvSpPr/>
          <p:nvPr/>
        </p:nvSpPr>
        <p:spPr>
          <a:xfrm>
            <a:off x="1187450" y="2120900"/>
            <a:ext cx="4895850" cy="3683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57977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PETER L. GREEN, DIEGO ECHEVERRIA and SARINI JAYASINGHE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14</a:t>
            </a:fld>
            <a:endParaRPr lang="en-GB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xmlns="" id="{845CA1BE-F3F6-4B05-883D-DA8E2BDE6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53965"/>
          </a:xfrm>
        </p:spPr>
        <p:txBody>
          <a:bodyPr>
            <a:normAutofit fontScale="90000"/>
          </a:bodyPr>
          <a:lstStyle/>
          <a:p>
            <a:r>
              <a:rPr lang="en-US" altLang="en-US" sz="3400" b="1" dirty="0">
                <a:solidFill>
                  <a:srgbClr val="B18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Clustering by product type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52500" y="1852136"/>
            <a:ext cx="459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Filtered fault density = 1</a:t>
            </a:r>
            <a:endParaRPr lang="en-GB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64" t="10243" r="8486" b="10994"/>
          <a:stretch/>
        </p:blipFill>
        <p:spPr bwMode="auto">
          <a:xfrm>
            <a:off x="506548" y="2222500"/>
            <a:ext cx="7430952" cy="37968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28"/>
          <a:stretch/>
        </p:blipFill>
        <p:spPr bwMode="auto">
          <a:xfrm>
            <a:off x="6155421" y="558799"/>
            <a:ext cx="5494557" cy="37241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6" name="Straight Connector 5"/>
          <p:cNvCxnSpPr/>
          <p:nvPr/>
        </p:nvCxnSpPr>
        <p:spPr>
          <a:xfrm>
            <a:off x="952500" y="4184418"/>
            <a:ext cx="6819900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2006600" y="2221468"/>
            <a:ext cx="0" cy="189945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4476750" y="901700"/>
            <a:ext cx="1790700" cy="8001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Thickness change 10 to 8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787477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PETER L. GREEN, DIEGO ECHEVERRIA and SARINI JAYASINGHE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15</a:t>
            </a:fld>
            <a:endParaRPr lang="en-GB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xmlns="" id="{845CA1BE-F3F6-4B05-883D-DA8E2BDE6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53965"/>
          </a:xfrm>
        </p:spPr>
        <p:txBody>
          <a:bodyPr>
            <a:normAutofit fontScale="90000"/>
          </a:bodyPr>
          <a:lstStyle/>
          <a:p>
            <a:r>
              <a:rPr lang="en-US" altLang="en-US" sz="3400" b="1" dirty="0">
                <a:solidFill>
                  <a:srgbClr val="B18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Clustering by product type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69" t="10431" r="8794" b="10244"/>
          <a:stretch/>
        </p:blipFill>
        <p:spPr bwMode="auto">
          <a:xfrm>
            <a:off x="635000" y="2179578"/>
            <a:ext cx="7467600" cy="38663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43"/>
          <a:stretch/>
        </p:blipFill>
        <p:spPr bwMode="auto">
          <a:xfrm>
            <a:off x="5445919" y="1079501"/>
            <a:ext cx="6532562" cy="2238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" name="Straight Arrow Connector 2"/>
          <p:cNvCxnSpPr/>
          <p:nvPr/>
        </p:nvCxnSpPr>
        <p:spPr>
          <a:xfrm>
            <a:off x="9731375" y="1905000"/>
            <a:ext cx="323850" cy="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9448800" y="3466414"/>
            <a:ext cx="2209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 transition to a new sub space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607720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PETER L. GREEN, DIEGO ECHEVERRIA and SARINI JAYASINGHE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16</a:t>
            </a:fld>
            <a:endParaRPr lang="en-GB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xmlns="" id="{845CA1BE-F3F6-4B05-883D-DA8E2BDE6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53965"/>
          </a:xfrm>
        </p:spPr>
        <p:txBody>
          <a:bodyPr>
            <a:normAutofit fontScale="90000"/>
          </a:bodyPr>
          <a:lstStyle/>
          <a:p>
            <a:r>
              <a:rPr lang="en-US" altLang="en-US" sz="3400" b="1" dirty="0">
                <a:solidFill>
                  <a:srgbClr val="B18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Clustering by product type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64" t="10432" r="9203" b="11744"/>
          <a:stretch/>
        </p:blipFill>
        <p:spPr bwMode="auto">
          <a:xfrm>
            <a:off x="1041400" y="2420878"/>
            <a:ext cx="7308314" cy="3721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1400" y="0"/>
            <a:ext cx="5089256" cy="38169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1" name="Straight Connector 10"/>
          <p:cNvCxnSpPr/>
          <p:nvPr/>
        </p:nvCxnSpPr>
        <p:spPr>
          <a:xfrm>
            <a:off x="1498600" y="4095518"/>
            <a:ext cx="5689600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52500" y="1852136"/>
            <a:ext cx="459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Filtered fault density = 0.7</a:t>
            </a:r>
            <a:endParaRPr lang="en-GB" dirty="0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2006600" y="2221468"/>
            <a:ext cx="0" cy="189945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59283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PETER L. GREEN, DIEGO ECHEVERRIA and SARINI JAYASINGHE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17</a:t>
            </a:fld>
            <a:endParaRPr lang="en-GB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xmlns="" id="{845CA1BE-F3F6-4B05-883D-DA8E2BDE6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53965"/>
          </a:xfrm>
        </p:spPr>
        <p:txBody>
          <a:bodyPr>
            <a:normAutofit fontScale="90000"/>
          </a:bodyPr>
          <a:lstStyle/>
          <a:p>
            <a:r>
              <a:rPr lang="en-US" altLang="en-US" sz="3400" b="1" dirty="0">
                <a:solidFill>
                  <a:srgbClr val="B18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Clustering by product type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84" t="10243" r="9101" b="9307"/>
          <a:stretch/>
        </p:blipFill>
        <p:spPr bwMode="auto">
          <a:xfrm>
            <a:off x="1409700" y="2081432"/>
            <a:ext cx="6908800" cy="36727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6700" y="1217832"/>
            <a:ext cx="6467475" cy="228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1" name="Straight Arrow Connector 10"/>
          <p:cNvCxnSpPr/>
          <p:nvPr/>
        </p:nvCxnSpPr>
        <p:spPr>
          <a:xfrm flipH="1">
            <a:off x="9539287" y="2603500"/>
            <a:ext cx="384175" cy="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448800" y="3466414"/>
            <a:ext cx="2209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 transition to a new sub space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186438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PETER L. GREEN, DIEGO ECHEVERRIA and SARINI JAYASINGHE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18</a:t>
            </a:fld>
            <a:endParaRPr lang="en-GB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xmlns="" id="{845CA1BE-F3F6-4B05-883D-DA8E2BDE6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53965"/>
          </a:xfrm>
        </p:spPr>
        <p:txBody>
          <a:bodyPr>
            <a:normAutofit fontScale="90000"/>
          </a:bodyPr>
          <a:lstStyle/>
          <a:p>
            <a:r>
              <a:rPr lang="en-US" altLang="en-US" sz="3400" b="1" dirty="0">
                <a:solidFill>
                  <a:srgbClr val="B18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Clustering by product type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85" t="10431" r="9202" b="10994"/>
          <a:stretch/>
        </p:blipFill>
        <p:spPr bwMode="auto">
          <a:xfrm>
            <a:off x="1055975" y="2221132"/>
            <a:ext cx="7524462" cy="391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1400" y="0"/>
            <a:ext cx="5089256" cy="38169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3937000" y="3816942"/>
            <a:ext cx="1803400" cy="121225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5092700" y="1739900"/>
            <a:ext cx="0" cy="198120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771900" y="1370568"/>
            <a:ext cx="1968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Product change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167379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PETER L. GREEN, DIEGO ECHEVERRIA and SARINI JAYASINGHE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19</a:t>
            </a:fld>
            <a:endParaRPr lang="en-GB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xmlns="" id="{845CA1BE-F3F6-4B05-883D-DA8E2BDE6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53965"/>
          </a:xfrm>
        </p:spPr>
        <p:txBody>
          <a:bodyPr>
            <a:normAutofit fontScale="90000"/>
          </a:bodyPr>
          <a:lstStyle/>
          <a:p>
            <a:r>
              <a:rPr lang="en-US" altLang="en-US" sz="3400" b="1" dirty="0">
                <a:solidFill>
                  <a:srgbClr val="B18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Clustering by product type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85" t="10431" r="9202" b="10994"/>
          <a:stretch/>
        </p:blipFill>
        <p:spPr bwMode="auto">
          <a:xfrm>
            <a:off x="1055975" y="2221132"/>
            <a:ext cx="7524462" cy="391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9100" y="974723"/>
            <a:ext cx="6496050" cy="2238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2" name="Straight Arrow Connector 11"/>
          <p:cNvCxnSpPr/>
          <p:nvPr/>
        </p:nvCxnSpPr>
        <p:spPr>
          <a:xfrm flipH="1">
            <a:off x="9923462" y="2603500"/>
            <a:ext cx="1" cy="35560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9448800" y="3466414"/>
            <a:ext cx="2209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 transition to a new sub space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927027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PETER L. GREEN, DIEGO ECHEVERRIA and SARINI JAYASINGHE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2</a:t>
            </a:fld>
            <a:endParaRPr lang="en-GB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xmlns="" id="{845CA1BE-F3F6-4B05-883D-DA8E2BDE6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9862"/>
            <a:ext cx="10515600" cy="353965"/>
          </a:xfrm>
        </p:spPr>
        <p:txBody>
          <a:bodyPr>
            <a:normAutofit fontScale="90000"/>
          </a:bodyPr>
          <a:lstStyle/>
          <a:p>
            <a:r>
              <a:rPr lang="en-US" sz="3400" b="1" dirty="0">
                <a:solidFill>
                  <a:srgbClr val="B18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Today</a:t>
            </a:r>
            <a:endParaRPr lang="en-GB" sz="3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06688498-E660-48D9-9132-C0D83FBB82B3}"/>
              </a:ext>
            </a:extLst>
          </p:cNvPr>
          <p:cNvSpPr txBox="1"/>
          <p:nvPr/>
        </p:nvSpPr>
        <p:spPr>
          <a:xfrm>
            <a:off x="574040" y="1275080"/>
            <a:ext cx="1045972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Content: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Training data selection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Clustering by product type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Identifying non-furnace faults using DB-SCAN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r>
              <a:rPr lang="en-GB" dirty="0"/>
              <a:t>Upskilling: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Linear regression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How do we learn ‘online’?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What actually is a Neural Network?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What is a Gaussian Process?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How does PCA work? </a:t>
            </a:r>
          </a:p>
          <a:p>
            <a:endParaRPr lang="en-GB" dirty="0"/>
          </a:p>
          <a:p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156749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PETER L. GREEN, DIEGO ECHEVERRIA and SARINI JAYASINGHE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20</a:t>
            </a:fld>
            <a:endParaRPr lang="en-GB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xmlns="" id="{845CA1BE-F3F6-4B05-883D-DA8E2BDE6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53965"/>
          </a:xfrm>
        </p:spPr>
        <p:txBody>
          <a:bodyPr>
            <a:normAutofit fontScale="90000"/>
          </a:bodyPr>
          <a:lstStyle/>
          <a:p>
            <a:r>
              <a:rPr lang="en-US" altLang="en-US" sz="3400" b="1" dirty="0">
                <a:solidFill>
                  <a:srgbClr val="B18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Clustering by product type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1400" y="1079501"/>
            <a:ext cx="459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PCA plot drawn for reduced input set with combined signals</a:t>
            </a:r>
            <a:endParaRPr lang="en-GB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64" t="10243" r="8486" b="10994"/>
          <a:stretch/>
        </p:blipFill>
        <p:spPr bwMode="auto">
          <a:xfrm>
            <a:off x="506548" y="2222500"/>
            <a:ext cx="7430952" cy="37968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56" r="8125"/>
          <a:stretch/>
        </p:blipFill>
        <p:spPr bwMode="auto">
          <a:xfrm>
            <a:off x="6107794" y="806218"/>
            <a:ext cx="4713633" cy="3441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48008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PETER L. GREEN, DIEGO ECHEVERRIA and SARINI JAYASINGHE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21</a:t>
            </a:fld>
            <a:endParaRPr lang="en-GB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xmlns="" id="{845CA1BE-F3F6-4B05-883D-DA8E2BDE6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53965"/>
          </a:xfrm>
        </p:spPr>
        <p:txBody>
          <a:bodyPr>
            <a:normAutofit fontScale="90000"/>
          </a:bodyPr>
          <a:lstStyle/>
          <a:p>
            <a:r>
              <a:rPr lang="en-US" altLang="en-US" sz="3400" b="1" dirty="0">
                <a:solidFill>
                  <a:srgbClr val="B18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Clustering by product type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62" t="10994" r="8793" b="9682"/>
          <a:stretch/>
        </p:blipFill>
        <p:spPr bwMode="auto">
          <a:xfrm>
            <a:off x="1104900" y="1908471"/>
            <a:ext cx="8293100" cy="42780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1400" y="0"/>
            <a:ext cx="5089256" cy="38169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444940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PETER L. GREEN, DIEGO ECHEVERRIA and SARINI JAYASINGHE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22</a:t>
            </a:fld>
            <a:endParaRPr lang="en-GB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xmlns="" id="{795D0A42-E8F7-4298-A09E-DA4EB6FC52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70012"/>
            <a:ext cx="10515600" cy="530695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200" b="0" i="0" dirty="0">
              <a:effectLst/>
              <a:latin typeface="Open Sans"/>
            </a:endParaRPr>
          </a:p>
          <a:p>
            <a:pPr marL="0" indent="0">
              <a:buNone/>
            </a:pPr>
            <a:endParaRPr lang="en-US" sz="2200" dirty="0">
              <a:latin typeface="Open Sans"/>
            </a:endParaRPr>
          </a:p>
          <a:p>
            <a:pPr marL="0" indent="0">
              <a:buNone/>
            </a:pPr>
            <a:endParaRPr lang="en-US" sz="2200" b="0" i="0" dirty="0">
              <a:effectLst/>
              <a:latin typeface="Open Sans"/>
            </a:endParaRPr>
          </a:p>
          <a:p>
            <a:pPr marL="0" indent="0">
              <a:buNone/>
            </a:pPr>
            <a:endParaRPr lang="en-US" sz="2200" dirty="0">
              <a:latin typeface="Open Sans"/>
            </a:endParaRPr>
          </a:p>
          <a:p>
            <a:pPr marL="0" indent="0">
              <a:buNone/>
            </a:pPr>
            <a:endParaRPr lang="en-US" sz="2200" dirty="0">
              <a:latin typeface="Open Sans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xmlns="" id="{845CA1BE-F3F6-4B05-883D-DA8E2BDE6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53965"/>
          </a:xfrm>
        </p:spPr>
        <p:txBody>
          <a:bodyPr>
            <a:noAutofit/>
          </a:bodyPr>
          <a:lstStyle/>
          <a:p>
            <a:r>
              <a:rPr lang="en-US" altLang="en-US" sz="2800" b="1" dirty="0">
                <a:solidFill>
                  <a:srgbClr val="B18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Identifying non-furnace faults using DBSCAN</a:t>
            </a:r>
            <a:endParaRPr lang="en-GB" sz="2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13F18126-35B3-4680-8715-1AC1FB7C4C5F}"/>
              </a:ext>
            </a:extLst>
          </p:cNvPr>
          <p:cNvSpPr txBox="1"/>
          <p:nvPr/>
        </p:nvSpPr>
        <p:spPr>
          <a:xfrm>
            <a:off x="838200" y="1544715"/>
            <a:ext cx="105156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200" dirty="0"/>
              <a:t>We use the data in the “</a:t>
            </a:r>
            <a:r>
              <a:rPr lang="en-US" sz="2200" dirty="0"/>
              <a:t>Fault Scanner Data 20190801 to 20210218</a:t>
            </a:r>
            <a:r>
              <a:rPr lang="en-GB" sz="2200" dirty="0"/>
              <a:t>” spreadsheet to resemble the glass ribbon.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200" dirty="0"/>
              <a:t>x-axis: length (</a:t>
            </a:r>
            <a:r>
              <a:rPr lang="en-GB" sz="2200" dirty="0" err="1"/>
              <a:t>DateTime</a:t>
            </a:r>
            <a:r>
              <a:rPr lang="en-GB" sz="2200" dirty="0"/>
              <a:t>), y-axis: modules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GB" sz="2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200" dirty="0"/>
              <a:t>Hypothesis: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/>
              <a:t>The faults with a density below or equal to x = 0.9 (a parameter defined by the user) are assumed to be generated exclusively by the furnace.</a:t>
            </a:r>
            <a:endParaRPr lang="en-GB" sz="22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200" dirty="0"/>
              <a:t>The </a:t>
            </a:r>
            <a:r>
              <a:rPr lang="en-US" sz="2200" dirty="0"/>
              <a:t>faults with a density greater than 0.9 are assumed to be generated by the furnace and non-furnace processes.</a:t>
            </a:r>
            <a:endParaRPr lang="en-GB" sz="2200" dirty="0"/>
          </a:p>
        </p:txBody>
      </p:sp>
    </p:spTree>
    <p:extLst>
      <p:ext uri="{BB962C8B-B14F-4D97-AF65-F5344CB8AC3E}">
        <p14:creationId xmlns:p14="http://schemas.microsoft.com/office/powerpoint/2010/main" val="24947883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PETER L. GREEN, DIEGO ECHEVERRIA and SARINI JAYASINGHE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23</a:t>
            </a:fld>
            <a:endParaRPr lang="en-GB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xmlns="" id="{845CA1BE-F3F6-4B05-883D-DA8E2BDE6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53965"/>
          </a:xfrm>
        </p:spPr>
        <p:txBody>
          <a:bodyPr>
            <a:noAutofit/>
          </a:bodyPr>
          <a:lstStyle/>
          <a:p>
            <a:r>
              <a:rPr lang="en-US" altLang="en-US" sz="2800" b="1" dirty="0">
                <a:solidFill>
                  <a:srgbClr val="B18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Identifying non-furnace faults using DBSCAN</a:t>
            </a:r>
            <a:endParaRPr lang="en-GB" sz="2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13F18126-35B3-4680-8715-1AC1FB7C4C5F}"/>
              </a:ext>
            </a:extLst>
          </p:cNvPr>
          <p:cNvSpPr txBox="1"/>
          <p:nvPr/>
        </p:nvSpPr>
        <p:spPr>
          <a:xfrm>
            <a:off x="758301" y="898477"/>
            <a:ext cx="1051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Using the full data from </a:t>
            </a:r>
            <a:r>
              <a:rPr lang="en-US" dirty="0"/>
              <a:t>25 August 2020 to 03 January 2021</a:t>
            </a:r>
            <a:endParaRPr lang="en-GB" dirty="0"/>
          </a:p>
        </p:txBody>
      </p:sp>
      <p:pic>
        <p:nvPicPr>
          <p:cNvPr id="6" name="Picture 5" descr="Chart, line chart, box and whisker chart&#10;&#10;Description automatically generated">
            <a:extLst>
              <a:ext uri="{FF2B5EF4-FFF2-40B4-BE49-F238E27FC236}">
                <a16:creationId xmlns:a16="http://schemas.microsoft.com/office/drawing/2014/main" xmlns="" id="{C784D192-F24E-466C-ADDB-A20C7B330B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12" t="8443" r="16189" b="10149"/>
          <a:stretch/>
        </p:blipFill>
        <p:spPr>
          <a:xfrm>
            <a:off x="1572827" y="1447195"/>
            <a:ext cx="9046346" cy="4566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8337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PETER L. GREEN, DIEGO ECHEVERRIA and SARINI JAYASINGHE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24</a:t>
            </a:fld>
            <a:endParaRPr lang="en-GB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xmlns="" id="{845CA1BE-F3F6-4B05-883D-DA8E2BDE6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53965"/>
          </a:xfrm>
        </p:spPr>
        <p:txBody>
          <a:bodyPr>
            <a:noAutofit/>
          </a:bodyPr>
          <a:lstStyle/>
          <a:p>
            <a:r>
              <a:rPr lang="en-US" altLang="en-US" sz="2800" b="1" dirty="0">
                <a:solidFill>
                  <a:srgbClr val="B18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Identifying non-furnace faults using DBSCAN</a:t>
            </a:r>
            <a:endParaRPr lang="en-GB" sz="2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13F18126-35B3-4680-8715-1AC1FB7C4C5F}"/>
              </a:ext>
            </a:extLst>
          </p:cNvPr>
          <p:cNvSpPr txBox="1"/>
          <p:nvPr/>
        </p:nvSpPr>
        <p:spPr>
          <a:xfrm>
            <a:off x="758301" y="1218073"/>
            <a:ext cx="105156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Assuming that the furnace faults are randomly distributed over the glass ribbon, we aim to identify non-furnace faults using the DBSCAN clustering method.</a:t>
            </a:r>
          </a:p>
          <a:p>
            <a:endParaRPr lang="en-US" sz="2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Faults identified with a DBSCAN cluster are assumed to be generated by non-furnace processes.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If the DBSCAN method identifies data generated by noise: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/>
              <a:t>It means that such points are randomly distributed across the glass ribbon.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/>
              <a:t>We can associate such faults with the furnace process.</a:t>
            </a:r>
            <a:endParaRPr lang="en-GB" sz="2200" dirty="0"/>
          </a:p>
        </p:txBody>
      </p:sp>
    </p:spTree>
    <p:extLst>
      <p:ext uri="{BB962C8B-B14F-4D97-AF65-F5344CB8AC3E}">
        <p14:creationId xmlns:p14="http://schemas.microsoft.com/office/powerpoint/2010/main" val="40418042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hart, box and whisker chart&#10;&#10;Description automatically generated">
            <a:extLst>
              <a:ext uri="{FF2B5EF4-FFF2-40B4-BE49-F238E27FC236}">
                <a16:creationId xmlns:a16="http://schemas.microsoft.com/office/drawing/2014/main" xmlns="" id="{3E26DBD8-0BA2-467A-AD9A-074834F4008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49" t="8539" r="17355" b="11308"/>
          <a:stretch/>
        </p:blipFill>
        <p:spPr>
          <a:xfrm>
            <a:off x="1621654" y="884177"/>
            <a:ext cx="8948691" cy="5089645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PETER L. GREEN, DIEGO ECHEVERRIA and SARINI JAYASINGHE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25</a:t>
            </a:fld>
            <a:endParaRPr lang="en-GB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xmlns="" id="{845CA1BE-F3F6-4B05-883D-DA8E2BDE6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53965"/>
          </a:xfrm>
        </p:spPr>
        <p:txBody>
          <a:bodyPr>
            <a:noAutofit/>
          </a:bodyPr>
          <a:lstStyle/>
          <a:p>
            <a:r>
              <a:rPr lang="en-US" altLang="en-US" sz="2800" b="1" dirty="0">
                <a:solidFill>
                  <a:srgbClr val="B18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Identifying non-furnace faults using DBSCAN</a:t>
            </a:r>
            <a:endParaRPr lang="en-GB" sz="2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13F18126-35B3-4680-8715-1AC1FB7C4C5F}"/>
              </a:ext>
            </a:extLst>
          </p:cNvPr>
          <p:cNvSpPr txBox="1"/>
          <p:nvPr/>
        </p:nvSpPr>
        <p:spPr>
          <a:xfrm>
            <a:off x="10312894" y="5017717"/>
            <a:ext cx="110379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700" dirty="0"/>
              <a:t>FD &lt; 0.9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750C7FCF-A7D7-426E-BC0C-45A09F633632}"/>
              </a:ext>
            </a:extLst>
          </p:cNvPr>
          <p:cNvSpPr txBox="1"/>
          <p:nvPr/>
        </p:nvSpPr>
        <p:spPr>
          <a:xfrm>
            <a:off x="10312894" y="4498688"/>
            <a:ext cx="110379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700" dirty="0"/>
              <a:t>Noise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07C3053C-5DEB-40DF-843A-CD00FFFC5694}"/>
              </a:ext>
            </a:extLst>
          </p:cNvPr>
          <p:cNvSpPr txBox="1"/>
          <p:nvPr/>
        </p:nvSpPr>
        <p:spPr>
          <a:xfrm>
            <a:off x="168676" y="1597169"/>
            <a:ext cx="1340528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700" dirty="0"/>
              <a:t>N clusters: 7</a:t>
            </a:r>
            <a:br>
              <a:rPr lang="en-GB" sz="1700" dirty="0"/>
            </a:br>
            <a:r>
              <a:rPr lang="en-GB" sz="1700" dirty="0"/>
              <a:t/>
            </a:r>
            <a:br>
              <a:rPr lang="en-GB" sz="1700" dirty="0"/>
            </a:br>
            <a:r>
              <a:rPr lang="en-GB" sz="1700" dirty="0"/>
              <a:t>N noise points: 229</a:t>
            </a:r>
          </a:p>
        </p:txBody>
      </p:sp>
    </p:spTree>
    <p:extLst>
      <p:ext uri="{BB962C8B-B14F-4D97-AF65-F5344CB8AC3E}">
        <p14:creationId xmlns:p14="http://schemas.microsoft.com/office/powerpoint/2010/main" val="27260941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hart, box and whisker chart&#10;&#10;Description automatically generated">
            <a:extLst>
              <a:ext uri="{FF2B5EF4-FFF2-40B4-BE49-F238E27FC236}">
                <a16:creationId xmlns:a16="http://schemas.microsoft.com/office/drawing/2014/main" xmlns="" id="{3E26DBD8-0BA2-467A-AD9A-074834F4008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49" t="8539" r="17355" b="11308"/>
          <a:stretch/>
        </p:blipFill>
        <p:spPr>
          <a:xfrm>
            <a:off x="1621654" y="884177"/>
            <a:ext cx="8948691" cy="5089645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PETER L. GREEN, DIEGO ECHEVERRIA and SARINI JAYASINGHE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26</a:t>
            </a:fld>
            <a:endParaRPr lang="en-GB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xmlns="" id="{845CA1BE-F3F6-4B05-883D-DA8E2BDE6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53965"/>
          </a:xfrm>
        </p:spPr>
        <p:txBody>
          <a:bodyPr>
            <a:noAutofit/>
          </a:bodyPr>
          <a:lstStyle/>
          <a:p>
            <a:r>
              <a:rPr lang="en-US" altLang="en-US" sz="2800" b="1" dirty="0">
                <a:solidFill>
                  <a:srgbClr val="B18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Identifying non-furnace faults using DBSCAN</a:t>
            </a:r>
            <a:endParaRPr lang="en-GB" sz="2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13F18126-35B3-4680-8715-1AC1FB7C4C5F}"/>
              </a:ext>
            </a:extLst>
          </p:cNvPr>
          <p:cNvSpPr txBox="1"/>
          <p:nvPr/>
        </p:nvSpPr>
        <p:spPr>
          <a:xfrm>
            <a:off x="10312894" y="5017717"/>
            <a:ext cx="110379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700" dirty="0"/>
              <a:t>FD &lt; 0.9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750C7FCF-A7D7-426E-BC0C-45A09F633632}"/>
              </a:ext>
            </a:extLst>
          </p:cNvPr>
          <p:cNvSpPr txBox="1"/>
          <p:nvPr/>
        </p:nvSpPr>
        <p:spPr>
          <a:xfrm>
            <a:off x="10312894" y="4498688"/>
            <a:ext cx="110379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700" dirty="0"/>
              <a:t>Noise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07C3053C-5DEB-40DF-843A-CD00FFFC5694}"/>
              </a:ext>
            </a:extLst>
          </p:cNvPr>
          <p:cNvSpPr txBox="1"/>
          <p:nvPr/>
        </p:nvSpPr>
        <p:spPr>
          <a:xfrm>
            <a:off x="168676" y="1597169"/>
            <a:ext cx="1340528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700" dirty="0"/>
              <a:t>Notice that the ends of the glass ribbon only contains black points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57D23B67-7ED2-4D2E-992F-E8A3EF1E2C24}"/>
              </a:ext>
            </a:extLst>
          </p:cNvPr>
          <p:cNvSpPr/>
          <p:nvPr/>
        </p:nvSpPr>
        <p:spPr>
          <a:xfrm>
            <a:off x="2157256" y="1269507"/>
            <a:ext cx="878889" cy="396831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78907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hart, box and whisker chart&#10;&#10;Description automatically generated">
            <a:extLst>
              <a:ext uri="{FF2B5EF4-FFF2-40B4-BE49-F238E27FC236}">
                <a16:creationId xmlns:a16="http://schemas.microsoft.com/office/drawing/2014/main" xmlns="" id="{3E26DBD8-0BA2-467A-AD9A-074834F4008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49" t="8539" r="17355" b="11308"/>
          <a:stretch/>
        </p:blipFill>
        <p:spPr>
          <a:xfrm>
            <a:off x="1621654" y="884177"/>
            <a:ext cx="8948691" cy="5089645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PETER L. GREEN, DIEGO ECHEVERRIA and SARINI JAYASINGHE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27</a:t>
            </a:fld>
            <a:endParaRPr lang="en-GB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xmlns="" id="{845CA1BE-F3F6-4B05-883D-DA8E2BDE6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53965"/>
          </a:xfrm>
        </p:spPr>
        <p:txBody>
          <a:bodyPr>
            <a:noAutofit/>
          </a:bodyPr>
          <a:lstStyle/>
          <a:p>
            <a:r>
              <a:rPr lang="en-US" altLang="en-US" sz="2800" b="1" dirty="0">
                <a:solidFill>
                  <a:srgbClr val="B18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Identifying non-furnace faults using DBSCAN</a:t>
            </a:r>
            <a:endParaRPr lang="en-GB" sz="2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07C3053C-5DEB-40DF-843A-CD00FFFC5694}"/>
              </a:ext>
            </a:extLst>
          </p:cNvPr>
          <p:cNvSpPr txBox="1"/>
          <p:nvPr/>
        </p:nvSpPr>
        <p:spPr>
          <a:xfrm>
            <a:off x="168676" y="1597169"/>
            <a:ext cx="1340528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700" dirty="0"/>
              <a:t>Notice that the ends of the glass ribbon only contains black points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57D23B67-7ED2-4D2E-992F-E8A3EF1E2C24}"/>
              </a:ext>
            </a:extLst>
          </p:cNvPr>
          <p:cNvSpPr/>
          <p:nvPr/>
        </p:nvSpPr>
        <p:spPr>
          <a:xfrm>
            <a:off x="2157256" y="1269507"/>
            <a:ext cx="878889" cy="396831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Picture 5" descr="Chart, box and whisker chart&#10;&#10;Description automatically generated">
            <a:extLst>
              <a:ext uri="{FF2B5EF4-FFF2-40B4-BE49-F238E27FC236}">
                <a16:creationId xmlns:a16="http://schemas.microsoft.com/office/drawing/2014/main" xmlns="" id="{6DE36CC0-05B7-407E-9316-4FE7FFAEBB7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92" t="8444" r="17209" b="11029"/>
          <a:stretch/>
        </p:blipFill>
        <p:spPr>
          <a:xfrm>
            <a:off x="1621654" y="884177"/>
            <a:ext cx="8948691" cy="511353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750C7FCF-A7D7-426E-BC0C-45A09F633632}"/>
              </a:ext>
            </a:extLst>
          </p:cNvPr>
          <p:cNvSpPr txBox="1"/>
          <p:nvPr/>
        </p:nvSpPr>
        <p:spPr>
          <a:xfrm>
            <a:off x="10312894" y="4498688"/>
            <a:ext cx="110379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700" dirty="0"/>
              <a:t>Noise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13F18126-35B3-4680-8715-1AC1FB7C4C5F}"/>
              </a:ext>
            </a:extLst>
          </p:cNvPr>
          <p:cNvSpPr txBox="1"/>
          <p:nvPr/>
        </p:nvSpPr>
        <p:spPr>
          <a:xfrm>
            <a:off x="10312894" y="5017717"/>
            <a:ext cx="110379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700" dirty="0"/>
              <a:t>FD &lt; 0.9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xmlns="" id="{118209F5-A508-4F4C-9186-EC0A6D57B794}"/>
              </a:ext>
            </a:extLst>
          </p:cNvPr>
          <p:cNvSpPr/>
          <p:nvPr/>
        </p:nvSpPr>
        <p:spPr>
          <a:xfrm>
            <a:off x="9099631" y="4163630"/>
            <a:ext cx="275208" cy="541538"/>
          </a:xfrm>
          <a:prstGeom prst="ellipse">
            <a:avLst/>
          </a:prstGeom>
          <a:noFill/>
          <a:ln w="508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85508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hart, box and whisker chart&#10;&#10;Description automatically generated">
            <a:extLst>
              <a:ext uri="{FF2B5EF4-FFF2-40B4-BE49-F238E27FC236}">
                <a16:creationId xmlns:a16="http://schemas.microsoft.com/office/drawing/2014/main" xmlns="" id="{3E26DBD8-0BA2-467A-AD9A-074834F4008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49" t="8539" r="17355" b="11308"/>
          <a:stretch/>
        </p:blipFill>
        <p:spPr>
          <a:xfrm>
            <a:off x="1621654" y="884177"/>
            <a:ext cx="8948691" cy="5089645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PETER L. GREEN, DIEGO ECHEVERRIA and SARINI JAYASINGHE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28</a:t>
            </a:fld>
            <a:endParaRPr lang="en-GB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xmlns="" id="{845CA1BE-F3F6-4B05-883D-DA8E2BDE6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53965"/>
          </a:xfrm>
        </p:spPr>
        <p:txBody>
          <a:bodyPr>
            <a:noAutofit/>
          </a:bodyPr>
          <a:lstStyle/>
          <a:p>
            <a:r>
              <a:rPr lang="en-US" altLang="en-US" sz="2800" b="1" dirty="0">
                <a:solidFill>
                  <a:srgbClr val="B18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Identifying non-furnace faults using DBSCAN</a:t>
            </a:r>
            <a:endParaRPr lang="en-GB" sz="2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13F18126-35B3-4680-8715-1AC1FB7C4C5F}"/>
              </a:ext>
            </a:extLst>
          </p:cNvPr>
          <p:cNvSpPr txBox="1"/>
          <p:nvPr/>
        </p:nvSpPr>
        <p:spPr>
          <a:xfrm>
            <a:off x="10312894" y="5017717"/>
            <a:ext cx="110379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700" dirty="0"/>
              <a:t>FD &lt; 0.9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750C7FCF-A7D7-426E-BC0C-45A09F633632}"/>
              </a:ext>
            </a:extLst>
          </p:cNvPr>
          <p:cNvSpPr txBox="1"/>
          <p:nvPr/>
        </p:nvSpPr>
        <p:spPr>
          <a:xfrm>
            <a:off x="10312894" y="4498688"/>
            <a:ext cx="110379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700" dirty="0"/>
              <a:t>Noise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07C3053C-5DEB-40DF-843A-CD00FFFC5694}"/>
              </a:ext>
            </a:extLst>
          </p:cNvPr>
          <p:cNvSpPr txBox="1"/>
          <p:nvPr/>
        </p:nvSpPr>
        <p:spPr>
          <a:xfrm>
            <a:off x="168676" y="1597169"/>
            <a:ext cx="1340528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700" dirty="0"/>
              <a:t>Notice that the ends of the glass ribbon only contains black points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57D23B67-7ED2-4D2E-992F-E8A3EF1E2C24}"/>
              </a:ext>
            </a:extLst>
          </p:cNvPr>
          <p:cNvSpPr/>
          <p:nvPr/>
        </p:nvSpPr>
        <p:spPr>
          <a:xfrm>
            <a:off x="8336132" y="1269507"/>
            <a:ext cx="878889" cy="396831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22468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hart, box and whisker chart&#10;&#10;Description automatically generated">
            <a:extLst>
              <a:ext uri="{FF2B5EF4-FFF2-40B4-BE49-F238E27FC236}">
                <a16:creationId xmlns:a16="http://schemas.microsoft.com/office/drawing/2014/main" xmlns="" id="{840F7C2A-3CB8-4730-9B0C-59BD215405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39" t="8862" r="16772" b="10889"/>
          <a:stretch/>
        </p:blipFill>
        <p:spPr>
          <a:xfrm>
            <a:off x="1603899" y="881109"/>
            <a:ext cx="8984202" cy="5095782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PETER L. GREEN, DIEGO ECHEVERRIA and SARINI JAYASINGHE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29</a:t>
            </a:fld>
            <a:endParaRPr lang="en-GB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xmlns="" id="{845CA1BE-F3F6-4B05-883D-DA8E2BDE6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53965"/>
          </a:xfrm>
        </p:spPr>
        <p:txBody>
          <a:bodyPr>
            <a:noAutofit/>
          </a:bodyPr>
          <a:lstStyle/>
          <a:p>
            <a:r>
              <a:rPr lang="en-US" altLang="en-US" sz="2800" b="1" dirty="0">
                <a:solidFill>
                  <a:srgbClr val="B18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Identifying non-furnace faults using DBSCAN</a:t>
            </a:r>
            <a:endParaRPr lang="en-GB" sz="2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13F18126-35B3-4680-8715-1AC1FB7C4C5F}"/>
              </a:ext>
            </a:extLst>
          </p:cNvPr>
          <p:cNvSpPr txBox="1"/>
          <p:nvPr/>
        </p:nvSpPr>
        <p:spPr>
          <a:xfrm>
            <a:off x="10312894" y="5017717"/>
            <a:ext cx="110379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700" dirty="0"/>
              <a:t>FD &lt; 0.9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750C7FCF-A7D7-426E-BC0C-45A09F633632}"/>
              </a:ext>
            </a:extLst>
          </p:cNvPr>
          <p:cNvSpPr txBox="1"/>
          <p:nvPr/>
        </p:nvSpPr>
        <p:spPr>
          <a:xfrm>
            <a:off x="10312894" y="4498688"/>
            <a:ext cx="110379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700" dirty="0"/>
              <a:t>Noise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07C3053C-5DEB-40DF-843A-CD00FFFC5694}"/>
              </a:ext>
            </a:extLst>
          </p:cNvPr>
          <p:cNvSpPr txBox="1"/>
          <p:nvPr/>
        </p:nvSpPr>
        <p:spPr>
          <a:xfrm>
            <a:off x="168676" y="1597169"/>
            <a:ext cx="1340528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700" dirty="0"/>
              <a:t>Notice that the ends of the glass ribbon only contains black points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xmlns="" id="{D128F429-3EE1-4166-BBFD-282BAB73DAC2}"/>
              </a:ext>
            </a:extLst>
          </p:cNvPr>
          <p:cNvSpPr/>
          <p:nvPr/>
        </p:nvSpPr>
        <p:spPr>
          <a:xfrm>
            <a:off x="2050742" y="1819922"/>
            <a:ext cx="275208" cy="541538"/>
          </a:xfrm>
          <a:prstGeom prst="ellipse">
            <a:avLst/>
          </a:prstGeom>
          <a:noFill/>
          <a:ln w="508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14728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PETER L. GREEN, DIEGO ECHEVERRIA and SARINI JAYASINGHE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3</a:t>
            </a:fld>
            <a:endParaRPr lang="en-GB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xmlns="" id="{845CA1BE-F3F6-4B05-883D-DA8E2BDE6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9862"/>
            <a:ext cx="10515600" cy="353965"/>
          </a:xfrm>
        </p:spPr>
        <p:txBody>
          <a:bodyPr>
            <a:normAutofit fontScale="90000"/>
          </a:bodyPr>
          <a:lstStyle/>
          <a:p>
            <a:r>
              <a:rPr lang="en-US" sz="3400" b="1" dirty="0">
                <a:solidFill>
                  <a:srgbClr val="B18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Training Data Selection</a:t>
            </a:r>
            <a:endParaRPr lang="en-GB" sz="3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0ED71B2F-387B-4808-B608-4CA9A9634A59}"/>
              </a:ext>
            </a:extLst>
          </p:cNvPr>
          <p:cNvSpPr txBox="1"/>
          <p:nvPr/>
        </p:nvSpPr>
        <p:spPr>
          <a:xfrm>
            <a:off x="8661400" y="1325880"/>
            <a:ext cx="230632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1000 random samples lead to around 300 unique training points (in this case).</a:t>
            </a:r>
          </a:p>
          <a:p>
            <a:endParaRPr lang="en-GB" dirty="0"/>
          </a:p>
          <a:p>
            <a:r>
              <a:rPr lang="en-GB" dirty="0"/>
              <a:t>Previously we were using 5000 training samples, all taken from the beginning of the period.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7E8BEE2E-29B3-4508-B3A5-D327E98918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4552" y="1091768"/>
            <a:ext cx="6427108" cy="4866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6050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PETER L. GREEN, DIEGO ECHEVERRIA and SARINI JAYASINGHE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30</a:t>
            </a:fld>
            <a:endParaRPr lang="en-GB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xmlns="" id="{845CA1BE-F3F6-4B05-883D-DA8E2BDE6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53965"/>
          </a:xfrm>
        </p:spPr>
        <p:txBody>
          <a:bodyPr>
            <a:noAutofit/>
          </a:bodyPr>
          <a:lstStyle/>
          <a:p>
            <a:r>
              <a:rPr lang="en-US" altLang="en-US" sz="2800" b="1" dirty="0">
                <a:solidFill>
                  <a:srgbClr val="B18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Identifying non-furnace faults using DBSCAN</a:t>
            </a:r>
            <a:endParaRPr lang="en-GB" sz="2800" dirty="0"/>
          </a:p>
        </p:txBody>
      </p:sp>
      <p:pic>
        <p:nvPicPr>
          <p:cNvPr id="13" name="Picture 12" descr="Chart, histogram&#10;&#10;Description automatically generated">
            <a:extLst>
              <a:ext uri="{FF2B5EF4-FFF2-40B4-BE49-F238E27FC236}">
                <a16:creationId xmlns:a16="http://schemas.microsoft.com/office/drawing/2014/main" xmlns="" id="{DDE25EF7-966B-4F0A-A979-16922F0B25A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29" t="7325" r="9781" b="11868"/>
          <a:stretch/>
        </p:blipFill>
        <p:spPr>
          <a:xfrm>
            <a:off x="1146698" y="863353"/>
            <a:ext cx="9898603" cy="5131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0108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PETER L. GREEN, DIEGO ECHEVERRIA and SARINI JAYASINGHE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31</a:t>
            </a:fld>
            <a:endParaRPr lang="en-GB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xmlns="" id="{845CA1BE-F3F6-4B05-883D-DA8E2BDE6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53965"/>
          </a:xfrm>
        </p:spPr>
        <p:txBody>
          <a:bodyPr>
            <a:noAutofit/>
          </a:bodyPr>
          <a:lstStyle/>
          <a:p>
            <a:r>
              <a:rPr lang="en-US" altLang="en-US" sz="2800" b="1" dirty="0">
                <a:solidFill>
                  <a:srgbClr val="B18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Identifying non-furnace faults using DBSCAN</a:t>
            </a:r>
            <a:endParaRPr lang="en-GB" sz="2800" dirty="0"/>
          </a:p>
        </p:txBody>
      </p:sp>
      <p:pic>
        <p:nvPicPr>
          <p:cNvPr id="6" name="Picture 5" descr="Histogram&#10;&#10;Description automatically generated">
            <a:extLst>
              <a:ext uri="{FF2B5EF4-FFF2-40B4-BE49-F238E27FC236}">
                <a16:creationId xmlns:a16="http://schemas.microsoft.com/office/drawing/2014/main" xmlns="" id="{A86644C4-416D-4376-88F1-C91557920A3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83" t="8722" r="9126" b="11868"/>
          <a:stretch/>
        </p:blipFill>
        <p:spPr>
          <a:xfrm>
            <a:off x="1097872" y="907742"/>
            <a:ext cx="9996256" cy="504251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5F18D17E-F42C-49FF-B0A4-6224FD9E530B}"/>
              </a:ext>
            </a:extLst>
          </p:cNvPr>
          <p:cNvSpPr/>
          <p:nvPr/>
        </p:nvSpPr>
        <p:spPr>
          <a:xfrm>
            <a:off x="4038601" y="4092609"/>
            <a:ext cx="1660856" cy="123399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21680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PETER L. GREEN, DIEGO ECHEVERRIA and SARINI JAYASINGHE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32</a:t>
            </a:fld>
            <a:endParaRPr lang="en-GB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xmlns="" id="{845CA1BE-F3F6-4B05-883D-DA8E2BDE6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53965"/>
          </a:xfrm>
        </p:spPr>
        <p:txBody>
          <a:bodyPr>
            <a:noAutofit/>
          </a:bodyPr>
          <a:lstStyle/>
          <a:p>
            <a:r>
              <a:rPr lang="en-US" altLang="en-US" sz="2800" b="1" dirty="0">
                <a:solidFill>
                  <a:srgbClr val="B18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Identifying non-furnace faults using DBSCAN</a:t>
            </a:r>
            <a:endParaRPr lang="en-GB" sz="2800" dirty="0"/>
          </a:p>
        </p:txBody>
      </p:sp>
      <p:pic>
        <p:nvPicPr>
          <p:cNvPr id="3" name="Picture 2" descr="A picture containing text, antenna&#10;&#10;Description automatically generated">
            <a:extLst>
              <a:ext uri="{FF2B5EF4-FFF2-40B4-BE49-F238E27FC236}">
                <a16:creationId xmlns:a16="http://schemas.microsoft.com/office/drawing/2014/main" xmlns="" id="{F9228088-E522-4A1B-9336-8A3C50E1B4D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02" t="8444" r="9781" b="11029"/>
          <a:stretch/>
        </p:blipFill>
        <p:spPr>
          <a:xfrm>
            <a:off x="1151138" y="872231"/>
            <a:ext cx="9889724" cy="5113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026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hart, box and whisker chart&#10;&#10;Description automatically generated">
            <a:extLst>
              <a:ext uri="{FF2B5EF4-FFF2-40B4-BE49-F238E27FC236}">
                <a16:creationId xmlns:a16="http://schemas.microsoft.com/office/drawing/2014/main" xmlns="" id="{2F1BC6EC-F415-478D-A2A1-CDC73753C88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20" t="7325" r="17355" b="10749"/>
          <a:stretch/>
        </p:blipFill>
        <p:spPr>
          <a:xfrm>
            <a:off x="1626093" y="827842"/>
            <a:ext cx="8939813" cy="5202316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PETER L. GREEN, DIEGO ECHEVERRIA and SARINI JAYASINGHE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33</a:t>
            </a:fld>
            <a:endParaRPr lang="en-GB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xmlns="" id="{845CA1BE-F3F6-4B05-883D-DA8E2BDE6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53965"/>
          </a:xfrm>
        </p:spPr>
        <p:txBody>
          <a:bodyPr>
            <a:noAutofit/>
          </a:bodyPr>
          <a:lstStyle/>
          <a:p>
            <a:r>
              <a:rPr lang="en-US" altLang="en-US" sz="2800" b="1" dirty="0">
                <a:solidFill>
                  <a:srgbClr val="B18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Identifying non-furnace faults using DBSCAN</a:t>
            </a:r>
            <a:endParaRPr lang="en-GB" sz="2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13F18126-35B3-4680-8715-1AC1FB7C4C5F}"/>
              </a:ext>
            </a:extLst>
          </p:cNvPr>
          <p:cNvSpPr txBox="1"/>
          <p:nvPr/>
        </p:nvSpPr>
        <p:spPr>
          <a:xfrm>
            <a:off x="10312894" y="4849041"/>
            <a:ext cx="110379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700" dirty="0"/>
              <a:t>FD &lt; 0.9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750C7FCF-A7D7-426E-BC0C-45A09F633632}"/>
              </a:ext>
            </a:extLst>
          </p:cNvPr>
          <p:cNvSpPr txBox="1"/>
          <p:nvPr/>
        </p:nvSpPr>
        <p:spPr>
          <a:xfrm>
            <a:off x="10312894" y="3921641"/>
            <a:ext cx="110379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700" dirty="0"/>
              <a:t>Noise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07C3053C-5DEB-40DF-843A-CD00FFFC5694}"/>
              </a:ext>
            </a:extLst>
          </p:cNvPr>
          <p:cNvSpPr txBox="1"/>
          <p:nvPr/>
        </p:nvSpPr>
        <p:spPr>
          <a:xfrm>
            <a:off x="168676" y="1597169"/>
            <a:ext cx="1340528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700" dirty="0"/>
              <a:t>Tunning the DBSCAN parameters</a:t>
            </a:r>
          </a:p>
          <a:p>
            <a:endParaRPr lang="en-GB" sz="1700" dirty="0"/>
          </a:p>
          <a:p>
            <a:r>
              <a:rPr lang="en-GB" sz="1700" dirty="0"/>
              <a:t>N clusters: 3</a:t>
            </a:r>
            <a:br>
              <a:rPr lang="en-GB" sz="1700" dirty="0"/>
            </a:br>
            <a:r>
              <a:rPr lang="en-GB" sz="1700" dirty="0"/>
              <a:t/>
            </a:r>
            <a:br>
              <a:rPr lang="en-GB" sz="1700" dirty="0"/>
            </a:br>
            <a:r>
              <a:rPr lang="en-GB" sz="1700" dirty="0"/>
              <a:t>N noise points: 69</a:t>
            </a:r>
          </a:p>
        </p:txBody>
      </p:sp>
    </p:spTree>
    <p:extLst>
      <p:ext uri="{BB962C8B-B14F-4D97-AF65-F5344CB8AC3E}">
        <p14:creationId xmlns:p14="http://schemas.microsoft.com/office/powerpoint/2010/main" val="36430143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PETER L. GREEN, DIEGO ECHEVERRIA and SARINI JAYASINGHE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34</a:t>
            </a:fld>
            <a:endParaRPr lang="en-GB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xmlns="" id="{845CA1BE-F3F6-4B05-883D-DA8E2BDE6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53965"/>
          </a:xfrm>
        </p:spPr>
        <p:txBody>
          <a:bodyPr>
            <a:noAutofit/>
          </a:bodyPr>
          <a:lstStyle/>
          <a:p>
            <a:r>
              <a:rPr lang="en-US" altLang="en-US" sz="2800" b="1" dirty="0">
                <a:solidFill>
                  <a:srgbClr val="B18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Identifying non-furnace faults using DBSCAN</a:t>
            </a:r>
            <a:endParaRPr lang="en-GB" sz="2800" dirty="0"/>
          </a:p>
        </p:txBody>
      </p:sp>
      <p:pic>
        <p:nvPicPr>
          <p:cNvPr id="6" name="Picture 5" descr="Histogram&#10;&#10;Description automatically generated">
            <a:extLst>
              <a:ext uri="{FF2B5EF4-FFF2-40B4-BE49-F238E27FC236}">
                <a16:creationId xmlns:a16="http://schemas.microsoft.com/office/drawing/2014/main" xmlns="" id="{415C3094-2933-45CA-BE2A-0E4D847D531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84" t="7325" r="9272" b="12287"/>
          <a:stretch/>
        </p:blipFill>
        <p:spPr>
          <a:xfrm>
            <a:off x="1106749" y="876669"/>
            <a:ext cx="9978501" cy="510466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204D9235-AD0B-459E-AE71-BF10EF575B72}"/>
              </a:ext>
            </a:extLst>
          </p:cNvPr>
          <p:cNvSpPr txBox="1"/>
          <p:nvPr/>
        </p:nvSpPr>
        <p:spPr>
          <a:xfrm>
            <a:off x="5166804" y="2334015"/>
            <a:ext cx="333800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/>
              <a:t>We obtain a signal that looks like what we wanted to achieve.</a:t>
            </a:r>
            <a:endParaRPr lang="en-GB" sz="1700" dirty="0"/>
          </a:p>
        </p:txBody>
      </p:sp>
    </p:spTree>
    <p:extLst>
      <p:ext uri="{BB962C8B-B14F-4D97-AF65-F5344CB8AC3E}">
        <p14:creationId xmlns:p14="http://schemas.microsoft.com/office/powerpoint/2010/main" val="8221562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istogram&#10;&#10;Description automatically generated">
            <a:extLst>
              <a:ext uri="{FF2B5EF4-FFF2-40B4-BE49-F238E27FC236}">
                <a16:creationId xmlns:a16="http://schemas.microsoft.com/office/drawing/2014/main" xmlns="" id="{178577DA-D8B7-4C9E-8F8F-BF75F9008DD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84" t="7325" r="9272" b="12287"/>
          <a:stretch/>
        </p:blipFill>
        <p:spPr>
          <a:xfrm>
            <a:off x="1106749" y="876669"/>
            <a:ext cx="9978501" cy="5104661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PETER L. GREEN, DIEGO ECHEVERRIA and SARINI JAYASINGHE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35</a:t>
            </a:fld>
            <a:endParaRPr lang="en-GB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xmlns="" id="{845CA1BE-F3F6-4B05-883D-DA8E2BDE6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53965"/>
          </a:xfrm>
        </p:spPr>
        <p:txBody>
          <a:bodyPr>
            <a:noAutofit/>
          </a:bodyPr>
          <a:lstStyle/>
          <a:p>
            <a:r>
              <a:rPr lang="en-US" altLang="en-US" sz="2800" b="1" dirty="0">
                <a:solidFill>
                  <a:srgbClr val="B18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Identifying non-furnace faults using DBSCAN</a:t>
            </a:r>
            <a:endParaRPr lang="en-GB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5F18D17E-F42C-49FF-B0A4-6224FD9E530B}"/>
              </a:ext>
            </a:extLst>
          </p:cNvPr>
          <p:cNvSpPr/>
          <p:nvPr/>
        </p:nvSpPr>
        <p:spPr>
          <a:xfrm>
            <a:off x="4038601" y="4145877"/>
            <a:ext cx="1660856" cy="123399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9662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PETER L. GREEN, DIEGO ECHEVERRIA and SARINI JAYASINGHE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36</a:t>
            </a:fld>
            <a:endParaRPr lang="en-GB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xmlns="" id="{845CA1BE-F3F6-4B05-883D-DA8E2BDE6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53965"/>
          </a:xfrm>
        </p:spPr>
        <p:txBody>
          <a:bodyPr>
            <a:noAutofit/>
          </a:bodyPr>
          <a:lstStyle/>
          <a:p>
            <a:r>
              <a:rPr lang="en-US" altLang="en-US" sz="2800" b="1" dirty="0">
                <a:solidFill>
                  <a:srgbClr val="B18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Identifying non-furnace faults using DBSCAN</a:t>
            </a:r>
            <a:endParaRPr lang="en-GB" sz="2800" dirty="0"/>
          </a:p>
        </p:txBody>
      </p:sp>
      <p:pic>
        <p:nvPicPr>
          <p:cNvPr id="6" name="Picture 5" descr="A picture containing text, antenna&#10;&#10;Description automatically generated">
            <a:extLst>
              <a:ext uri="{FF2B5EF4-FFF2-40B4-BE49-F238E27FC236}">
                <a16:creationId xmlns:a16="http://schemas.microsoft.com/office/drawing/2014/main" xmlns="" id="{4ABAF3CE-AB8C-4987-AECF-A5C31DA96FD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56" t="8722" r="9272" b="11308"/>
          <a:stretch/>
        </p:blipFill>
        <p:spPr>
          <a:xfrm>
            <a:off x="1111188" y="889986"/>
            <a:ext cx="9969624" cy="5078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3885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B7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819248" y="2816932"/>
            <a:ext cx="8712968" cy="1224136"/>
          </a:xfrm>
        </p:spPr>
        <p:txBody>
          <a:bodyPr>
            <a:noAutofit/>
          </a:bodyPr>
          <a:lstStyle/>
          <a:p>
            <a:pPr algn="ctr"/>
            <a:r>
              <a:rPr lang="en-GB" sz="3000" b="1" dirty="0">
                <a:solidFill>
                  <a:schemeClr val="bg1"/>
                </a:solidFill>
              </a:rPr>
              <a:t>Thank you for your attention.</a:t>
            </a:r>
            <a:br>
              <a:rPr lang="en-GB" sz="3000" b="1" dirty="0">
                <a:solidFill>
                  <a:schemeClr val="bg1"/>
                </a:solidFill>
              </a:rPr>
            </a:br>
            <a:r>
              <a:rPr lang="en-GB" sz="3000" b="1" dirty="0">
                <a:solidFill>
                  <a:srgbClr val="B18A38"/>
                </a:solidFill>
              </a:rPr>
              <a:t/>
            </a:r>
            <a:br>
              <a:rPr lang="en-GB" sz="3000" b="1" dirty="0">
                <a:solidFill>
                  <a:srgbClr val="B18A38"/>
                </a:solidFill>
              </a:rPr>
            </a:br>
            <a:r>
              <a:rPr lang="en-GB" sz="3000" b="1" dirty="0">
                <a:solidFill>
                  <a:srgbClr val="B18A38"/>
                </a:solidFill>
                <a:latin typeface="Arial" pitchFamily="34" charset="0"/>
                <a:cs typeface="Arial" pitchFamily="34" charset="0"/>
              </a:rPr>
              <a:t>ANY QUESTIONS?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38308227-E5E7-4186-BD4F-34C176D778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PETER L. GREEN, DIEGO ECHEVERRIA and SARINI JAYASINGHE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1F2A82F2-471F-417C-A344-04021FFDA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8128F8F-2851-4536-A9C7-72A8F35850F7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534475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PETER L. GREEN, DIEGO ECHEVERRIA and SARINI JAYASINGHE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4</a:t>
            </a:fld>
            <a:endParaRPr lang="en-GB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xmlns="" id="{845CA1BE-F3F6-4B05-883D-DA8E2BDE6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9862"/>
            <a:ext cx="10515600" cy="353965"/>
          </a:xfrm>
        </p:spPr>
        <p:txBody>
          <a:bodyPr>
            <a:normAutofit fontScale="90000"/>
          </a:bodyPr>
          <a:lstStyle/>
          <a:p>
            <a:r>
              <a:rPr lang="en-US" sz="3400" b="1" dirty="0">
                <a:solidFill>
                  <a:srgbClr val="B18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Training Data Selection</a:t>
            </a:r>
            <a:endParaRPr lang="en-GB" sz="3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A435E31C-12FD-448F-A9A6-89665E061D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222" t="6519" r="13309"/>
          <a:stretch/>
        </p:blipFill>
        <p:spPr>
          <a:xfrm>
            <a:off x="213360" y="921504"/>
            <a:ext cx="6314440" cy="501499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125F856B-D431-4A28-8F58-695A092A2E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260" t="6667" r="51333" b="55926"/>
          <a:stretch/>
        </p:blipFill>
        <p:spPr>
          <a:xfrm>
            <a:off x="6606540" y="243840"/>
            <a:ext cx="5243556" cy="369316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B5A619B3-36A3-493F-9679-7821A7F24B66}"/>
              </a:ext>
            </a:extLst>
          </p:cNvPr>
          <p:cNvSpPr txBox="1"/>
          <p:nvPr/>
        </p:nvSpPr>
        <p:spPr>
          <a:xfrm>
            <a:off x="5989320" y="4267200"/>
            <a:ext cx="542643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Training data now represented as green crosses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Coating periods are still red circles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Linear regression: Blue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Artificial Neural Network: Purple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Results on the SharePoint: </a:t>
            </a:r>
            <a:r>
              <a:rPr lang="en-GB" b="1" dirty="0"/>
              <a:t>2021-05-25_results.mp4</a:t>
            </a:r>
          </a:p>
        </p:txBody>
      </p:sp>
    </p:spTree>
    <p:extLst>
      <p:ext uri="{BB962C8B-B14F-4D97-AF65-F5344CB8AC3E}">
        <p14:creationId xmlns:p14="http://schemas.microsoft.com/office/powerpoint/2010/main" val="17287949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PETER L. GREEN, DIEGO ECHEVERRIA and SARINI JAYASINGHE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5</a:t>
            </a:fld>
            <a:endParaRPr lang="en-GB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xmlns="" id="{845CA1BE-F3F6-4B05-883D-DA8E2BDE6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9862"/>
            <a:ext cx="10515600" cy="353965"/>
          </a:xfrm>
        </p:spPr>
        <p:txBody>
          <a:bodyPr>
            <a:normAutofit fontScale="90000"/>
          </a:bodyPr>
          <a:lstStyle/>
          <a:p>
            <a:r>
              <a:rPr lang="en-US" sz="3400" b="1" dirty="0">
                <a:solidFill>
                  <a:srgbClr val="B18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Training Data Selection</a:t>
            </a:r>
            <a:endParaRPr lang="en-GB" sz="3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5AB52066-F43F-41C8-AD2B-B2E042E8A2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753" r="13752"/>
          <a:stretch/>
        </p:blipFill>
        <p:spPr>
          <a:xfrm>
            <a:off x="55880" y="833120"/>
            <a:ext cx="5385839" cy="46939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A4C8CDDB-CB09-4F47-8109-D087AD8282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655" t="5926" r="51432" b="55926"/>
          <a:stretch/>
        </p:blipFill>
        <p:spPr>
          <a:xfrm>
            <a:off x="5638800" y="1041400"/>
            <a:ext cx="6039400" cy="4399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4761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PETER L. GREEN, DIEGO ECHEVERRIA and SARINI JAYASINGHE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6</a:t>
            </a:fld>
            <a:endParaRPr lang="en-GB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xmlns="" id="{845CA1BE-F3F6-4B05-883D-DA8E2BDE6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9862"/>
            <a:ext cx="10515600" cy="353965"/>
          </a:xfrm>
        </p:spPr>
        <p:txBody>
          <a:bodyPr>
            <a:normAutofit fontScale="90000"/>
          </a:bodyPr>
          <a:lstStyle/>
          <a:p>
            <a:r>
              <a:rPr lang="en-US" sz="3400" b="1" dirty="0">
                <a:solidFill>
                  <a:srgbClr val="B18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Training Data Selection</a:t>
            </a:r>
            <a:endParaRPr lang="en-GB" sz="3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03385D6F-B0D0-4A4A-BF04-6152559A60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494" t="6741" r="13605" b="667"/>
          <a:stretch/>
        </p:blipFill>
        <p:spPr>
          <a:xfrm>
            <a:off x="132079" y="1137920"/>
            <a:ext cx="5628673" cy="434848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09FD1239-32F4-4663-9B50-8FA42CF3D5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161" t="7111" r="51432" b="55778"/>
          <a:stretch/>
        </p:blipFill>
        <p:spPr>
          <a:xfrm>
            <a:off x="5979160" y="1203960"/>
            <a:ext cx="5750712" cy="4018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6406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PETER L. GREEN, DIEGO ECHEVERRIA and SARINI JAYASINGHE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7</a:t>
            </a:fld>
            <a:endParaRPr lang="en-GB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xmlns="" id="{845CA1BE-F3F6-4B05-883D-DA8E2BDE6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9862"/>
            <a:ext cx="10515600" cy="353965"/>
          </a:xfrm>
        </p:spPr>
        <p:txBody>
          <a:bodyPr>
            <a:normAutofit fontScale="90000"/>
          </a:bodyPr>
          <a:lstStyle/>
          <a:p>
            <a:r>
              <a:rPr lang="en-US" sz="3400" b="1" dirty="0">
                <a:solidFill>
                  <a:srgbClr val="B18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Training Data Selection</a:t>
            </a:r>
            <a:endParaRPr lang="en-GB" sz="3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90CB0B16-A457-40A8-8982-42A6DC8E67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185" t="6741" r="13159"/>
          <a:stretch/>
        </p:blipFill>
        <p:spPr>
          <a:xfrm>
            <a:off x="137160" y="1188720"/>
            <a:ext cx="5590691" cy="43637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1E4FB9AC-96DF-4B91-9376-BF8073578E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815" t="7038" r="51531" b="55259"/>
          <a:stretch/>
        </p:blipFill>
        <p:spPr>
          <a:xfrm>
            <a:off x="5727850" y="1117600"/>
            <a:ext cx="5642153" cy="3977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464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PETER L. GREEN, DIEGO ECHEVERRIA and SARINI JAYASINGHE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8</a:t>
            </a:fld>
            <a:endParaRPr lang="en-GB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xmlns="" id="{845CA1BE-F3F6-4B05-883D-DA8E2BDE6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9862"/>
            <a:ext cx="10515600" cy="353965"/>
          </a:xfrm>
        </p:spPr>
        <p:txBody>
          <a:bodyPr>
            <a:normAutofit fontScale="90000"/>
          </a:bodyPr>
          <a:lstStyle/>
          <a:p>
            <a:r>
              <a:rPr lang="en-US" sz="3400" b="1" dirty="0">
                <a:solidFill>
                  <a:srgbClr val="B18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Training Data Selection</a:t>
            </a:r>
            <a:endParaRPr lang="en-GB" sz="3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86EB7CB2-805C-4121-9E68-68181EF1C7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567" t="6371" r="13358"/>
          <a:stretch/>
        </p:blipFill>
        <p:spPr>
          <a:xfrm>
            <a:off x="457200" y="1097280"/>
            <a:ext cx="5381854" cy="430276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31FE9980-3502-4378-925C-1F93D4612D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358" t="6814" r="51580" b="55778"/>
          <a:stretch/>
        </p:blipFill>
        <p:spPr>
          <a:xfrm>
            <a:off x="5839054" y="959688"/>
            <a:ext cx="5564364" cy="3957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1804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PETER L. GREEN, DIEGO ECHEVERRIA and SARINI JAYASINGHE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9</a:t>
            </a:fld>
            <a:endParaRPr lang="en-GB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xmlns="" id="{845CA1BE-F3F6-4B05-883D-DA8E2BDE6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9862"/>
            <a:ext cx="10515600" cy="353965"/>
          </a:xfrm>
        </p:spPr>
        <p:txBody>
          <a:bodyPr>
            <a:normAutofit fontScale="90000"/>
          </a:bodyPr>
          <a:lstStyle/>
          <a:p>
            <a:r>
              <a:rPr lang="en-US" sz="3400" b="1" dirty="0">
                <a:solidFill>
                  <a:srgbClr val="B18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Training Data Selection</a:t>
            </a:r>
            <a:endParaRPr lang="en-GB" sz="3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90D4BDE7-085C-4B5C-BBC8-151E963C5D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716" t="6074" r="15333" b="6074"/>
          <a:stretch/>
        </p:blipFill>
        <p:spPr>
          <a:xfrm>
            <a:off x="279400" y="1178560"/>
            <a:ext cx="5367067" cy="4368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2C2C18CD-093A-4F5A-A5CF-2B7D630F92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790" t="6889" r="51383" b="57334"/>
          <a:stretch/>
        </p:blipFill>
        <p:spPr>
          <a:xfrm>
            <a:off x="5867399" y="1143000"/>
            <a:ext cx="5439439" cy="383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344067"/>
      </p:ext>
    </p:extLst>
  </p:cSld>
  <p:clrMapOvr>
    <a:masterClrMapping/>
  </p:clrMapOvr>
</p:sld>
</file>

<file path=ppt/theme/theme1.xml><?xml version="1.0" encoding="utf-8"?>
<a:theme xmlns:a="http://schemas.openxmlformats.org/drawingml/2006/main" name="2_Office Theme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38100">
          <a:solidFill>
            <a:srgbClr val="FF000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8100">
          <a:solidFill>
            <a:srgbClr val="FF0000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_Office Theme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38100">
          <a:solidFill>
            <a:srgbClr val="FF000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8100">
          <a:solidFill>
            <a:srgbClr val="FF0000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754465209625D4CB369453FB2E2B467" ma:contentTypeVersion="6" ma:contentTypeDescription="Create a new document." ma:contentTypeScope="" ma:versionID="f2f955f05461eb9b22d7b185a228daa3">
  <xsd:schema xmlns:xsd="http://www.w3.org/2001/XMLSchema" xmlns:xs="http://www.w3.org/2001/XMLSchema" xmlns:p="http://schemas.microsoft.com/office/2006/metadata/properties" xmlns:ns2="c6535d9a-7d45-4ead-bb0b-dea21fd11d16" targetNamespace="http://schemas.microsoft.com/office/2006/metadata/properties" ma:root="true" ma:fieldsID="7e7f3b8bac52a1123316c2ba2a559409" ns2:_="">
    <xsd:import namespace="c6535d9a-7d45-4ead-bb0b-dea21fd11d1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6535d9a-7d45-4ead-bb0b-dea21fd11d1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41EC74E-BCA9-4ADE-8A96-153DC1193A29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27A7CF59-A7AF-476B-A3D2-2ABD24B0B5F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6535d9a-7d45-4ead-bb0b-dea21fd11d1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C49DF4B-3BA3-4372-804A-3BF851B9F06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1212</Words>
  <Application>Microsoft Office PowerPoint</Application>
  <PresentationFormat>Custom</PresentationFormat>
  <Paragraphs>214</Paragraphs>
  <Slides>37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37</vt:i4>
      </vt:variant>
    </vt:vector>
  </HeadingPairs>
  <TitlesOfParts>
    <vt:vector size="39" baseType="lpstr">
      <vt:lpstr>2_Office Theme</vt:lpstr>
      <vt:lpstr>3_Office Theme</vt:lpstr>
      <vt:lpstr>NSG Pilkington – University of Liverpool Machine Learning Project:  27/05/2021</vt:lpstr>
      <vt:lpstr>Today</vt:lpstr>
      <vt:lpstr>Training Data Selection</vt:lpstr>
      <vt:lpstr>Training Data Selection</vt:lpstr>
      <vt:lpstr>Training Data Selection</vt:lpstr>
      <vt:lpstr>Training Data Selection</vt:lpstr>
      <vt:lpstr>Training Data Selection</vt:lpstr>
      <vt:lpstr>Training Data Selection</vt:lpstr>
      <vt:lpstr>Training Data Selection</vt:lpstr>
      <vt:lpstr>Training Data Selection</vt:lpstr>
      <vt:lpstr>Clustering by product type</vt:lpstr>
      <vt:lpstr>Clustering by product type</vt:lpstr>
      <vt:lpstr>Clustering by product type</vt:lpstr>
      <vt:lpstr>Clustering by product type</vt:lpstr>
      <vt:lpstr>Clustering by product type</vt:lpstr>
      <vt:lpstr>Clustering by product type</vt:lpstr>
      <vt:lpstr>Clustering by product type</vt:lpstr>
      <vt:lpstr>Clustering by product type</vt:lpstr>
      <vt:lpstr>Clustering by product type</vt:lpstr>
      <vt:lpstr>Clustering by product type</vt:lpstr>
      <vt:lpstr>Clustering by product type</vt:lpstr>
      <vt:lpstr>Identifying non-furnace faults using DBSCAN</vt:lpstr>
      <vt:lpstr>Identifying non-furnace faults using DBSCAN</vt:lpstr>
      <vt:lpstr>Identifying non-furnace faults using DBSCAN</vt:lpstr>
      <vt:lpstr>Identifying non-furnace faults using DBSCAN</vt:lpstr>
      <vt:lpstr>Identifying non-furnace faults using DBSCAN</vt:lpstr>
      <vt:lpstr>Identifying non-furnace faults using DBSCAN</vt:lpstr>
      <vt:lpstr>Identifying non-furnace faults using DBSCAN</vt:lpstr>
      <vt:lpstr>Identifying non-furnace faults using DBSCAN</vt:lpstr>
      <vt:lpstr>Identifying non-furnace faults using DBSCAN</vt:lpstr>
      <vt:lpstr>Identifying non-furnace faults using DBSCAN</vt:lpstr>
      <vt:lpstr>Identifying non-furnace faults using DBSCAN</vt:lpstr>
      <vt:lpstr>Identifying non-furnace faults using DBSCAN</vt:lpstr>
      <vt:lpstr>Identifying non-furnace faults using DBSCAN</vt:lpstr>
      <vt:lpstr>Identifying non-furnace faults using DBSCAN</vt:lpstr>
      <vt:lpstr>Identifying non-furnace faults using DBSCAN</vt:lpstr>
      <vt:lpstr>Thank you for your attention.  ANY QUESTIONS?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NSG Pilkington – University of Liverpool Machine Learning Project:  25/11/2020</dc:title>
  <dc:creator>Diego Echeverria</dc:creator>
  <cp:lastModifiedBy>HP</cp:lastModifiedBy>
  <cp:revision>1236</cp:revision>
  <dcterms:created xsi:type="dcterms:W3CDTF">2020-12-01T17:36:12Z</dcterms:created>
  <dcterms:modified xsi:type="dcterms:W3CDTF">2021-05-26T16:49:39Z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0x0101005754465209625D4CB369453FB2E2B467</vt:lpwstr>
  </property>
</Properties>
</file>